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2" r:id="rId3"/>
    <p:sldId id="270" r:id="rId4"/>
    <p:sldId id="264" r:id="rId5"/>
    <p:sldId id="265" r:id="rId6"/>
    <p:sldId id="266" r:id="rId7"/>
    <p:sldId id="267" r:id="rId8"/>
    <p:sldId id="268" r:id="rId9"/>
    <p:sldId id="272" r:id="rId10"/>
    <p:sldId id="273" r:id="rId11"/>
    <p:sldId id="274" r:id="rId12"/>
    <p:sldId id="279" r:id="rId13"/>
    <p:sldId id="275" r:id="rId14"/>
    <p:sldId id="276" r:id="rId15"/>
    <p:sldId id="277" r:id="rId16"/>
    <p:sldId id="280" r:id="rId17"/>
    <p:sldId id="281" r:id="rId18"/>
    <p:sldId id="282" r:id="rId19"/>
    <p:sldId id="283" r:id="rId20"/>
    <p:sldId id="263" r:id="rId21"/>
    <p:sldId id="284" r:id="rId22"/>
    <p:sldId id="278" r:id="rId23"/>
    <p:sldId id="287" r:id="rId24"/>
    <p:sldId id="288" r:id="rId2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1E45B11-4359-445F-87C4-DD1E28035266}">
          <p14:sldIdLst>
            <p14:sldId id="261"/>
            <p14:sldId id="262"/>
          </p14:sldIdLst>
        </p14:section>
        <p14:section name="Theoretical Concepts" id="{A8CA1B5C-B2E5-4A64-B027-85282E8E6DEB}">
          <p14:sldIdLst>
            <p14:sldId id="270"/>
            <p14:sldId id="264"/>
            <p14:sldId id="265"/>
            <p14:sldId id="266"/>
            <p14:sldId id="267"/>
          </p14:sldIdLst>
        </p14:section>
        <p14:section name="Feature Extraction" id="{21EA613D-9E70-4D52-ABCA-CDB378D6BE65}">
          <p14:sldIdLst>
            <p14:sldId id="268"/>
            <p14:sldId id="272"/>
            <p14:sldId id="273"/>
            <p14:sldId id="274"/>
            <p14:sldId id="279"/>
            <p14:sldId id="275"/>
            <p14:sldId id="276"/>
            <p14:sldId id="277"/>
            <p14:sldId id="280"/>
            <p14:sldId id="281"/>
            <p14:sldId id="282"/>
            <p14:sldId id="283"/>
            <p14:sldId id="263"/>
            <p14:sldId id="284"/>
          </p14:sldIdLst>
        </p14:section>
        <p14:section name="Additional Content" id="{FA9B884A-6408-4DE8-82D1-3BFF3E48EC6C}">
          <p14:sldIdLst>
            <p14:sldId id="278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5" autoAdjust="0"/>
    <p:restoredTop sz="93351" autoAdjust="0"/>
  </p:normalViewPr>
  <p:slideViewPr>
    <p:cSldViewPr snapToGrid="0" snapToObjects="1">
      <p:cViewPr>
        <p:scale>
          <a:sx n="100" d="100"/>
          <a:sy n="100" d="100"/>
        </p:scale>
        <p:origin x="562" y="-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0657081-16EE-455C-A77A-577D910274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BB10F7-3061-4EE7-AC6E-849CB3A60F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007D4-3959-4D5A-AD61-DAD2C094BC1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FE439C-0F20-48DF-8BA0-DDEEEE871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D86910-5908-4084-9533-6DC67C929C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E54A2-022D-47F1-88B9-7651A39A4FA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68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4E9-66FF-49E4-9BDE-C4CEB11FE96E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DDDE6-B025-44B3-A8D9-E366E48833C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02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542972-D1CD-4022-8438-5CEB66B02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4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7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67CA64-500C-44BC-A8CB-1ECFB4484C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Localizzazione</a:t>
            </a:r>
            <a:r>
              <a:rPr lang="en-US" dirty="0"/>
              <a:t> </a:t>
            </a:r>
            <a:r>
              <a:rPr lang="en-US" dirty="0" err="1"/>
              <a:t>geografica</a:t>
            </a:r>
            <a:r>
              <a:rPr lang="en-US" dirty="0"/>
              <a:t> </a:t>
            </a:r>
            <a:r>
              <a:rPr lang="en-US" dirty="0" err="1"/>
              <a:t>variabili</a:t>
            </a:r>
            <a:r>
              <a:rPr lang="en-US" dirty="0"/>
              <a:t> </a:t>
            </a:r>
            <a:r>
              <a:rPr lang="en-US" dirty="0" err="1"/>
              <a:t>persa</a:t>
            </a:r>
            <a:r>
              <a:rPr lang="en-US" dirty="0"/>
              <a:t> 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Da 60 -&gt; 10, </a:t>
            </a:r>
            <a:r>
              <a:rPr lang="en-US" dirty="0" err="1"/>
              <a:t>molte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in commune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tutte</a:t>
            </a:r>
            <a:r>
              <a:rPr lang="en-US" dirty="0"/>
              <a:t>,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mantegono</a:t>
            </a:r>
            <a:r>
              <a:rPr lang="en-US" dirty="0"/>
              <a:t> </a:t>
            </a:r>
            <a:r>
              <a:rPr lang="en-US" dirty="0" err="1"/>
              <a:t>pecuilarità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9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target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visto come un </a:t>
            </a:r>
            <a:r>
              <a:rPr lang="en-US" dirty="0" err="1"/>
              <a:t>segnale</a:t>
            </a:r>
            <a:r>
              <a:rPr lang="en-US" dirty="0"/>
              <a:t> </a:t>
            </a:r>
            <a:r>
              <a:rPr lang="en-US" dirty="0" err="1"/>
              <a:t>autoregressivo</a:t>
            </a:r>
            <a:r>
              <a:rPr lang="en-US" dirty="0"/>
              <a:t> del </a:t>
            </a:r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ordine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4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Normalized Difference Red Edge Vegetation Index -&gt; maturity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Modified Soil-Adjusted Vegetation Index -&gt; early stage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NDVI -&gt; intermediate growth state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1FA24-8FD6-4643-9BAE-D631E35274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EDDDE6-B025-44B3-A8D9-E366E48833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5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ttangolo 128"/>
          <p:cNvSpPr/>
          <p:nvPr userDrawn="1"/>
        </p:nvSpPr>
        <p:spPr>
          <a:xfrm>
            <a:off x="7042" y="6125149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FFFFFF"/>
                </a:solidFill>
                <a:latin typeface="Arial"/>
                <a:cs typeface="Arial"/>
              </a:rPr>
              <a:t>Lorenzo Nardi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" name="Segnaposto numero diapositiva 5">
            <a:extLst>
              <a:ext uri="{FF2B5EF4-FFF2-40B4-BE49-F238E27FC236}">
                <a16:creationId xmlns:a16="http://schemas.microsoft.com/office/drawing/2014/main" id="{5F099660-E77A-48DA-8357-977383FE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96805" y="6367666"/>
            <a:ext cx="935502" cy="305755"/>
          </a:xfrm>
          <a:prstGeom prst="rect">
            <a:avLst/>
          </a:prstGeom>
        </p:spPr>
        <p:txBody>
          <a:bodyPr/>
          <a:lstStyle>
            <a:lvl1pPr>
              <a:defRPr lang="it-IT" sz="1200" b="1" i="0" smtClean="0">
                <a:solidFill>
                  <a:schemeClr val="bg1"/>
                </a:solidFill>
                <a:effectLst/>
              </a:defRPr>
            </a:lvl1pPr>
          </a:lstStyle>
          <a:p>
            <a:fld id="{7834947A-1B05-2B43-AD85-E646CE852B9E}" type="slidenum">
              <a:rPr lang="it-IT" smtClean="0"/>
              <a:pPr/>
              <a:t>‹N›</a:t>
            </a:fld>
            <a:r>
              <a:rPr lang="it-IT" dirty="0"/>
              <a:t> / 21</a:t>
            </a: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0.jp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Sottotitolo 2"/>
          <p:cNvSpPr txBox="1">
            <a:spLocks/>
          </p:cNvSpPr>
          <p:nvPr/>
        </p:nvSpPr>
        <p:spPr>
          <a:xfrm>
            <a:off x="651059" y="5405953"/>
            <a:ext cx="7772400" cy="825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Candidate: Lorenzo Nardi</a:t>
            </a:r>
          </a:p>
          <a:p>
            <a:pPr>
              <a:spcBef>
                <a:spcPts val="600"/>
              </a:spcBef>
            </a:pPr>
            <a:r>
              <a:rPr lang="it-IT" sz="2000" dirty="0">
                <a:solidFill>
                  <a:schemeClr val="bg1"/>
                </a:solidFill>
              </a:rPr>
              <a:t>Supervisor: Prof. Marcello Restelli</a:t>
            </a:r>
            <a:br>
              <a:rPr lang="it-IT" sz="2000" dirty="0">
                <a:solidFill>
                  <a:schemeClr val="bg1"/>
                </a:solidFill>
              </a:rPr>
            </a:b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34" name="Titolo 1"/>
          <p:cNvSpPr txBox="1">
            <a:spLocks/>
          </p:cNvSpPr>
          <p:nvPr/>
        </p:nvSpPr>
        <p:spPr>
          <a:xfrm>
            <a:off x="651059" y="4178300"/>
            <a:ext cx="7977990" cy="1377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/>
              <a:t>Multi-Task Feature Selection for Drought Monitoring: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 conditional mutual information approach</a:t>
            </a:r>
          </a:p>
          <a:p>
            <a:pPr algn="r"/>
            <a:endParaRPr lang="it-IT" sz="1600" dirty="0"/>
          </a:p>
          <a:p>
            <a:pPr algn="r"/>
            <a:endParaRPr lang="it-IT" sz="1600" dirty="0"/>
          </a:p>
          <a:p>
            <a:endParaRPr lang="it-IT" sz="1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BC02CD-3D53-4AB8-9DA5-CBCBCADFA85D}"/>
              </a:ext>
            </a:extLst>
          </p:cNvPr>
          <p:cNvSpPr txBox="1"/>
          <p:nvPr/>
        </p:nvSpPr>
        <p:spPr>
          <a:xfrm>
            <a:off x="2364129" y="6374418"/>
            <a:ext cx="4176614" cy="37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July 22, 2022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79E7158-ACCB-FDF8-E264-AF524E34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89" y="2790814"/>
            <a:ext cx="6410120" cy="331315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variables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F9795E-3100-728E-BEE3-DFF4331C6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2376"/>
            <a:ext cx="8323726" cy="16689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Average </a:t>
            </a:r>
            <a:r>
              <a:rPr lang="en-US" sz="1700" i="1" dirty="0"/>
              <a:t>temperature and precipitation </a:t>
            </a:r>
            <a:r>
              <a:rPr lang="en-US" sz="1700" dirty="0"/>
              <a:t>in each of the sub-basins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Average </a:t>
            </a:r>
            <a:r>
              <a:rPr lang="en-US" sz="1700" i="1" dirty="0"/>
              <a:t>snow depth cover </a:t>
            </a:r>
            <a:r>
              <a:rPr lang="en-US" sz="1700" dirty="0"/>
              <a:t>for every sub-basin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Average </a:t>
            </a:r>
            <a:r>
              <a:rPr lang="en-US" sz="1700" i="1" dirty="0"/>
              <a:t>lakes water levels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Aggregated</a:t>
            </a:r>
            <a:r>
              <a:rPr lang="it-IT" sz="1700" dirty="0">
                <a:latin typeface="Arial" panose="020B0604020202020204" pitchFamily="34" charset="0"/>
                <a:cs typeface="Arial" panose="020B0604020202020204" pitchFamily="34" charset="0"/>
              </a:rPr>
              <a:t> over 4, 8, 12, 16, 24 weeks, from 2000 to 2020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54A111-8647-4466-B8D3-606884D2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10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2601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with PCA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08F391F-735F-1651-8B02-B027DB6BC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30"/>
          <a:stretch/>
        </p:blipFill>
        <p:spPr>
          <a:xfrm>
            <a:off x="376425" y="1379700"/>
            <a:ext cx="8493139" cy="4587832"/>
          </a:xfr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05F110-87D2-466D-B9A2-682CE680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11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20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with PCA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3D37A51-B0DC-38DC-46E2-BA45F294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5" y="1328318"/>
            <a:ext cx="7896809" cy="4754429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A1F990-0DB0-4405-9F70-04A01C06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12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133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dataset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FA0C673-E009-3851-5F20-512E925F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5" y="1692338"/>
            <a:ext cx="8648809" cy="37244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CD7257-2829-404A-AD9E-B2A9520D5BA7}"/>
              </a:ext>
            </a:extLst>
          </p:cNvPr>
          <p:cNvSpPr txBox="1"/>
          <p:nvPr/>
        </p:nvSpPr>
        <p:spPr>
          <a:xfrm>
            <a:off x="377686" y="5496339"/>
            <a:ext cx="76730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From 1038 × 154 to 1038 × 60 (excluding target and temporal indicators)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0F70C8-8230-4491-91C4-1BF5A033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13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823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Single-Task Feature Selection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00ED1E-3742-A593-BB54-D49C267A8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 bwMode="auto">
          <a:xfrm>
            <a:off x="281478" y="1838738"/>
            <a:ext cx="8862522" cy="378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6A49F9-6E57-40BF-B291-D009F423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14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378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Multi-Task Feature Selection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AB8EEBC-40FD-5EE1-A31E-8F3860499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0"/>
          <a:stretch/>
        </p:blipFill>
        <p:spPr>
          <a:xfrm>
            <a:off x="350710" y="1689651"/>
            <a:ext cx="8518854" cy="4194313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A3813-38EB-4ED1-9419-95C48647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15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4132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Single-Task models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2269AFF-2DFC-4DB2-867E-8F743B0F8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04" y="1470992"/>
            <a:ext cx="7869582" cy="4525963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6713574-99C5-4FEC-8A73-0C61EFF7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17" y="1470992"/>
            <a:ext cx="2516547" cy="1187527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DC20170-8F38-4DC5-87BE-3A42FAE7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16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132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Classification labels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F9795E-3100-728E-BEE3-DFF4331C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approach: definition of labels from data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623CD95-7CF0-F270-309D-A0F0A068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7" y="1998947"/>
            <a:ext cx="7356460" cy="4127216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30FB63-0F26-41D3-8A1F-35D335FC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17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312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Results – Single-Task models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45DADA8-9BD9-2CCA-FA23-5C87A0E70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06" t="7351" b="58372"/>
          <a:stretch/>
        </p:blipFill>
        <p:spPr>
          <a:xfrm>
            <a:off x="4692282" y="1798766"/>
            <a:ext cx="3811638" cy="1748333"/>
          </a:xfrm>
        </p:spPr>
      </p:pic>
      <p:pic>
        <p:nvPicPr>
          <p:cNvPr id="5" name="Segnaposto contenuto 10">
            <a:extLst>
              <a:ext uri="{FF2B5EF4-FFF2-40B4-BE49-F238E27FC236}">
                <a16:creationId xmlns:a16="http://schemas.microsoft.com/office/drawing/2014/main" id="{B0F19E4B-5E7F-43E2-BE02-81BA364E5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0" t="59265" b="6511"/>
          <a:stretch/>
        </p:blipFill>
        <p:spPr>
          <a:xfrm>
            <a:off x="4492487" y="4201358"/>
            <a:ext cx="4144618" cy="18421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F93B68-2002-4EB9-AC45-EC81789C6C2E}"/>
              </a:ext>
            </a:extLst>
          </p:cNvPr>
          <p:cNvSpPr txBox="1"/>
          <p:nvPr/>
        </p:nvSpPr>
        <p:spPr>
          <a:xfrm>
            <a:off x="288521" y="1381905"/>
            <a:ext cx="739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Extremely Randomized Trees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89C4E4-E92B-4F07-8BF0-54C0B85522B2}"/>
              </a:ext>
            </a:extLst>
          </p:cNvPr>
          <p:cNvSpPr txBox="1"/>
          <p:nvPr/>
        </p:nvSpPr>
        <p:spPr>
          <a:xfrm>
            <a:off x="288521" y="3784341"/>
            <a:ext cx="739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Feed-Forward Neural Network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78AC9D-612B-4275-AD11-B7154247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65" y="3074336"/>
            <a:ext cx="205988" cy="11123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C7303E-E4C1-4002-8F00-950700DC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564" y="2135139"/>
            <a:ext cx="205990" cy="9111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12CEF1D-0CA7-4416-A4E0-72C6BA2F6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16" y="2424134"/>
            <a:ext cx="123167" cy="24222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34E5627-F59C-4AAC-9757-BCEF30F69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685" y="2489632"/>
            <a:ext cx="282364" cy="11123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9CF12BB5-0C8A-4DDA-B273-CE6984478D7B}"/>
              </a:ext>
            </a:extLst>
          </p:cNvPr>
          <p:cNvSpPr/>
          <p:nvPr/>
        </p:nvSpPr>
        <p:spPr>
          <a:xfrm>
            <a:off x="4791663" y="2601575"/>
            <a:ext cx="157111" cy="867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BEF7A5B-102C-4CE9-AE01-3538F2DD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369" y="5581668"/>
            <a:ext cx="205988" cy="11123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889AD43-0B3F-408B-8EFD-B41F3EAF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369" y="4324657"/>
            <a:ext cx="205990" cy="9111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C9083FEE-0E30-4AA1-AE3B-949E3AE59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699" y="4880191"/>
            <a:ext cx="123167" cy="2422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B90848-1AD3-4E96-96F1-8892017F8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995" y="4970910"/>
            <a:ext cx="282364" cy="111234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276C82D-481E-429A-9938-ABD8362D46C8}"/>
              </a:ext>
            </a:extLst>
          </p:cNvPr>
          <p:cNvSpPr/>
          <p:nvPr/>
        </p:nvSpPr>
        <p:spPr>
          <a:xfrm>
            <a:off x="4787253" y="5088247"/>
            <a:ext cx="157111" cy="867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023FC0A-927D-4FDE-832D-FCE7117836D8}"/>
              </a:ext>
            </a:extLst>
          </p:cNvPr>
          <p:cNvSpPr/>
          <p:nvPr/>
        </p:nvSpPr>
        <p:spPr>
          <a:xfrm>
            <a:off x="4795409" y="4878543"/>
            <a:ext cx="157111" cy="867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9B25BC85-9038-4B5F-8D7E-0C109042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18</a:t>
            </a:fld>
            <a:r>
              <a:rPr lang="it-IT"/>
              <a:t> / 21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5AB9F8C-E92D-41D6-99D4-C4FF09A54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43" y="1862378"/>
            <a:ext cx="2653799" cy="18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F3002-2A83-4A12-8232-0C2DBF71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43" y="4174114"/>
            <a:ext cx="2604781" cy="17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C88A3E8C-D01D-A9F3-E735-6498366EE634}"/>
              </a:ext>
            </a:extLst>
          </p:cNvPr>
          <p:cNvSpPr/>
          <p:nvPr/>
        </p:nvSpPr>
        <p:spPr>
          <a:xfrm>
            <a:off x="4716853" y="2396115"/>
            <a:ext cx="157111" cy="867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B689FDD-9E48-3485-A914-D4D874C9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68"/>
          <a:stretch/>
        </p:blipFill>
        <p:spPr>
          <a:xfrm>
            <a:off x="3696252" y="1691083"/>
            <a:ext cx="5365368" cy="4434431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Multi-Task models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2B481C-C14D-4D7F-8566-352277DE46A9}"/>
              </a:ext>
            </a:extLst>
          </p:cNvPr>
          <p:cNvSpPr txBox="1"/>
          <p:nvPr/>
        </p:nvSpPr>
        <p:spPr>
          <a:xfrm>
            <a:off x="546301" y="1473200"/>
            <a:ext cx="515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hidden shared layer Feed-Forward Network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483AAB-6FB0-4613-9CD8-FA5FDC385293}"/>
              </a:ext>
            </a:extLst>
          </p:cNvPr>
          <p:cNvSpPr txBox="1"/>
          <p:nvPr/>
        </p:nvSpPr>
        <p:spPr>
          <a:xfrm>
            <a:off x="546300" y="3624672"/>
            <a:ext cx="435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 clustering Recurrent Neural Network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5C9BF86-3634-4F23-8F23-871884A64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228" y="5178854"/>
            <a:ext cx="242737" cy="1310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15B6B4-D734-4B3A-BA39-217FAE908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47" y="4052717"/>
            <a:ext cx="291618" cy="1289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ACC1C0-B7CB-474A-A009-AE7231DB7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205" y="4531318"/>
            <a:ext cx="139145" cy="27365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CBAE67B-AF0E-45AD-9D47-0DB5335F4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348" y="4626214"/>
            <a:ext cx="328591" cy="129445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C760DBA4-EBE7-4707-B309-6E4E01124F85}"/>
              </a:ext>
            </a:extLst>
          </p:cNvPr>
          <p:cNvSpPr/>
          <p:nvPr/>
        </p:nvSpPr>
        <p:spPr>
          <a:xfrm>
            <a:off x="3792924" y="4565237"/>
            <a:ext cx="204010" cy="758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8C6712C-3378-4D60-B8C8-EBF362B768C8}"/>
              </a:ext>
            </a:extLst>
          </p:cNvPr>
          <p:cNvSpPr/>
          <p:nvPr/>
        </p:nvSpPr>
        <p:spPr>
          <a:xfrm>
            <a:off x="3807202" y="4767045"/>
            <a:ext cx="204010" cy="758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98306EF3-3C5A-4FD5-B636-E0DB2BEE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436" y="3150494"/>
            <a:ext cx="242737" cy="131078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9F1B5541-E748-431C-AC98-DBF4D3229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55" y="2024357"/>
            <a:ext cx="291618" cy="128987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FF98700-1427-44FB-80BF-FB092459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413" y="2502958"/>
            <a:ext cx="139145" cy="27365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0E9D440-4995-4B44-A1BC-9D4768442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56" y="2597854"/>
            <a:ext cx="328591" cy="129445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93299DBD-9A45-4FFA-8A3C-B1BF6864BC4D}"/>
              </a:ext>
            </a:extLst>
          </p:cNvPr>
          <p:cNvSpPr/>
          <p:nvPr/>
        </p:nvSpPr>
        <p:spPr>
          <a:xfrm>
            <a:off x="3826555" y="2730508"/>
            <a:ext cx="204010" cy="758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91B3E855-BFE3-44A3-9A40-3BE2751D71E9}"/>
              </a:ext>
            </a:extLst>
          </p:cNvPr>
          <p:cNvSpPr/>
          <p:nvPr/>
        </p:nvSpPr>
        <p:spPr>
          <a:xfrm>
            <a:off x="3810644" y="2531016"/>
            <a:ext cx="204010" cy="758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4F3D99B-51F7-4A6F-9232-C725F529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19</a:t>
            </a:fld>
            <a:r>
              <a:rPr lang="it-IT"/>
              <a:t> / 21</a:t>
            </a:r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CF1883-0AA4-40C6-8CC5-B46AF20F9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61" y="1879370"/>
            <a:ext cx="2337631" cy="16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67651E-69B6-46EA-9A0F-5FEF19A4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" y="3978312"/>
            <a:ext cx="2392460" cy="172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7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46DC946-2AB1-4307-974A-D68783C6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2" y="3709873"/>
            <a:ext cx="3303064" cy="216447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and Goals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44150"/>
            <a:ext cx="8188960" cy="1402976"/>
          </a:xfrm>
        </p:spPr>
        <p:txBody>
          <a:bodyPr>
            <a:normAutofit/>
          </a:bodyPr>
          <a:lstStyle/>
          <a:p>
            <a:r>
              <a:rPr lang="en-US" sz="2000" b="1" dirty="0"/>
              <a:t>Motivations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Climate change effects increase </a:t>
            </a:r>
            <a:r>
              <a:rPr lang="en-US" sz="1700" i="1" dirty="0"/>
              <a:t>droughts </a:t>
            </a:r>
            <a:r>
              <a:rPr lang="en-US" sz="1700" dirty="0"/>
              <a:t>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Severe drought impact on food growth and economy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44FCC591-C3E7-4C8E-BCAB-4A8AB33B0E0C}"/>
              </a:ext>
            </a:extLst>
          </p:cNvPr>
          <p:cNvSpPr txBox="1">
            <a:spLocks/>
          </p:cNvSpPr>
          <p:nvPr/>
        </p:nvSpPr>
        <p:spPr>
          <a:xfrm>
            <a:off x="457200" y="2597194"/>
            <a:ext cx="8412364" cy="1528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Goals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Identify drought drivers on large and heterogeneous geographical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i="1" dirty="0"/>
              <a:t>Multi-Task Learning </a:t>
            </a:r>
            <a:r>
              <a:rPr lang="en-US" sz="1700" dirty="0"/>
              <a:t>for parallel drought monitoring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https://www.eea.europa.eu/data-and-maps/figures/observed-trends-in-frequency-and/observed-trends-in-frequency-and/image_large">
            <a:extLst>
              <a:ext uri="{FF2B5EF4-FFF2-40B4-BE49-F238E27FC236}">
                <a16:creationId xmlns:a16="http://schemas.microsoft.com/office/drawing/2014/main" id="{2AB37A4F-0325-4DBF-9538-43F783F41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93" y="3792808"/>
            <a:ext cx="3310327" cy="2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FE9159-983B-4A27-878C-04BAE6AD778C}"/>
              </a:ext>
            </a:extLst>
          </p:cNvPr>
          <p:cNvSpPr txBox="1"/>
          <p:nvPr/>
        </p:nvSpPr>
        <p:spPr>
          <a:xfrm>
            <a:off x="87289" y="5960838"/>
            <a:ext cx="8754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Credits for images: eea.europa.eu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19292E-7D41-495D-9433-291DE449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Improvements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45273" y="1467676"/>
            <a:ext cx="8067537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Good classification results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Multi-Task models are able to generalize over the ten sub-basins despite limited and noisy data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endParaRPr lang="en-US" sz="2200" b="1" dirty="0">
              <a:solidFill>
                <a:srgbClr val="003F6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Introduce area-specific features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Introduce variables to consider urbanization effects on drought conditions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Multi-Task drought monitoring through classification based on different drought index in parallel (e.g., NDRE, MSAVI etc.)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53B33D-ADFC-4DB0-9013-A9A48C4E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20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D4A3FC-D81F-499B-9F14-441A3B4B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78764-D2F7-4758-BA87-B0A55BC5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1700" dirty="0">
                <a:solidFill>
                  <a:schemeClr val="tx2"/>
                </a:solidFill>
              </a:rPr>
              <a:t>[1] Marta Zaniolo, Matteo Giuliani, Andrea </a:t>
            </a:r>
            <a:r>
              <a:rPr lang="en-US" sz="1700" dirty="0">
                <a:solidFill>
                  <a:schemeClr val="tx2"/>
                </a:solidFill>
              </a:rPr>
              <a:t>Francesco Castelletti, and Manuel, Pulido-Velazquez</a:t>
            </a:r>
            <a:r>
              <a:rPr lang="en-US" sz="1700" i="1" dirty="0"/>
              <a:t>.  Automatic design of basin-specific drought indexes for highly regulated water systems.</a:t>
            </a:r>
            <a:r>
              <a:rPr lang="en-US" sz="1700" dirty="0"/>
              <a:t> Hydrology and Earth System Sciences, 22(4):2409–2424, 2018.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[2] Ron Kohavi and George H John</a:t>
            </a:r>
            <a:r>
              <a:rPr lang="en-US" sz="1700" dirty="0"/>
              <a:t>. </a:t>
            </a:r>
            <a:r>
              <a:rPr lang="en-US" sz="1700" i="1" dirty="0"/>
              <a:t>Wrappers for feature subset selection. Artificial intelligence</a:t>
            </a:r>
            <a:r>
              <a:rPr lang="en-US" sz="1700" dirty="0"/>
              <a:t>, 97(1-2):273–324, 1997.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[3] Gavin Brown, Adam Pocock, Ming-</a:t>
            </a:r>
            <a:r>
              <a:rPr lang="en-US" sz="1700" dirty="0" err="1">
                <a:solidFill>
                  <a:schemeClr val="tx2"/>
                </a:solidFill>
              </a:rPr>
              <a:t>Jie</a:t>
            </a:r>
            <a:r>
              <a:rPr lang="en-US" sz="1700" dirty="0">
                <a:solidFill>
                  <a:schemeClr val="tx2"/>
                </a:solidFill>
              </a:rPr>
              <a:t> Zhao, and Mikel Luján</a:t>
            </a:r>
            <a:r>
              <a:rPr lang="en-US" sz="1700" dirty="0"/>
              <a:t>. </a:t>
            </a:r>
            <a:r>
              <a:rPr lang="en-US" sz="1700" i="1" dirty="0"/>
              <a:t>Conditional likelihood maximisation: a unifying framework for information theoretic feature selection</a:t>
            </a:r>
            <a:r>
              <a:rPr lang="en-US" sz="1700" dirty="0"/>
              <a:t>. The journal of machine learning research, 13(1):27–66, 2012.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700" dirty="0">
                <a:solidFill>
                  <a:schemeClr val="tx2"/>
                </a:solidFill>
              </a:rPr>
              <a:t>[4] Mario Beraha, Alberto Maria Metelli, Matteo Papini, Andrea Tirinzoni, and Marcello </a:t>
            </a:r>
            <a:r>
              <a:rPr lang="en-US" sz="1700" dirty="0">
                <a:solidFill>
                  <a:schemeClr val="tx2"/>
                </a:solidFill>
              </a:rPr>
              <a:t>Restelli</a:t>
            </a:r>
            <a:r>
              <a:rPr lang="en-US" sz="1700" dirty="0"/>
              <a:t>. </a:t>
            </a:r>
            <a:r>
              <a:rPr lang="en-US" sz="1700" i="1" dirty="0"/>
              <a:t>Feature selection via mutual information: New theoretical insights</a:t>
            </a:r>
            <a:r>
              <a:rPr lang="en-US" sz="1700" dirty="0"/>
              <a:t>. In 2019 International Joint Conference on Neural Networks (IJCNN), pages 1–9. IEEE, 2019.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[5] Yu Zhang and Qiang Yang</a:t>
            </a:r>
            <a:r>
              <a:rPr lang="en-US" sz="1700" dirty="0"/>
              <a:t>. </a:t>
            </a:r>
            <a:r>
              <a:rPr lang="en-US" sz="1700" i="1" dirty="0"/>
              <a:t>A survey on multi-task learning</a:t>
            </a:r>
            <a:r>
              <a:rPr lang="en-US" sz="1700" dirty="0"/>
              <a:t>. IEEE Transactions on Knowledge and Data Engineering, 2021.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8F097E-DA89-420E-9FF8-54D969C0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21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494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0AFF222-9E10-A517-5E55-6ADBAC5E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80" y="3038075"/>
            <a:ext cx="4369424" cy="14327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E85C9E9-A64F-02C9-F36D-26529553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Content – AR prediction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AE8E0E0-A59D-EAC9-6C93-7AC0EAC13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1" r="5111"/>
          <a:stretch/>
        </p:blipFill>
        <p:spPr>
          <a:xfrm>
            <a:off x="40009" y="1573273"/>
            <a:ext cx="4613471" cy="231701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1B25B14-54DF-A9D9-5AFD-E02BA7876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6"/>
          <a:stretch/>
        </p:blipFill>
        <p:spPr>
          <a:xfrm>
            <a:off x="288521" y="3754433"/>
            <a:ext cx="4364959" cy="23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7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B869581-711B-406E-A438-CF056AED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Content – MT Feed-Forward results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62AA00-81A1-4089-BA7B-C8E84B21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1" y="1472216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B6F4A8E-BB93-46E7-97B4-1A5AA94D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84" y="1430281"/>
            <a:ext cx="2444866" cy="110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D82472E-B535-40B7-9072-D672CE77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2" y="2531353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C2092C1-CED7-4B89-86F3-496F9495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942" y="2531353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34B3714-C14E-491F-8D62-24A0CC47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3" y="3623000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F9F3BE4-7D3B-403D-BA4E-D8D3C98A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84" y="3623000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5AC85DF-B8D1-4375-B036-EAE77174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93" y="4714647"/>
            <a:ext cx="2421514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18FB553A-164C-4AAA-AC88-5886BD93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83" y="4714647"/>
            <a:ext cx="2421515" cy="109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DD0B66D2-D893-4BFB-92D6-09DFDE56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91" y="2511253"/>
            <a:ext cx="2541844" cy="115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26903BAA-5F3D-4CAB-A569-85297F78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32" y="3616520"/>
            <a:ext cx="2421511" cy="10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0664E06-B39B-4152-B047-4353F528134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334" t="92850" r="48877" b="2691"/>
          <a:stretch/>
        </p:blipFill>
        <p:spPr>
          <a:xfrm>
            <a:off x="4060295" y="5807544"/>
            <a:ext cx="808522" cy="30575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C38881E-4CE6-4133-8369-61430A3B471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098" t="46117" r="93046" b="45852"/>
          <a:stretch/>
        </p:blipFill>
        <p:spPr>
          <a:xfrm>
            <a:off x="241647" y="3347599"/>
            <a:ext cx="195879" cy="5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C72F8443-2DFF-4090-B480-EF0B01B99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34" t="94242" r="48877" b="3998"/>
          <a:stretch/>
        </p:blipFill>
        <p:spPr>
          <a:xfrm>
            <a:off x="4346919" y="5956299"/>
            <a:ext cx="808522" cy="1206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2714BBC-B1D8-4EA0-B681-087AB236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2" y="1296912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3F8E57-FA21-42C2-A7A7-595B1FF26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94" y="1296912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45F115A-38AE-4DB7-AF75-682C1700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2" y="2478828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CC8CD7A-1278-47B1-AE6F-452450AE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45" y="2478828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D65A7D1-7C94-483F-AEEA-44E1ECA6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0" y="3704400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99F40FA4-705C-41F6-8421-42958610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55" y="3671640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F966FEC-DDE1-4840-BD7A-BB0E3512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2" y="4842660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BA5A1B7-7754-4416-AA5A-4A236952E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55" y="4842660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7F10CAAD-A394-4A41-AE38-91AC146A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98" y="2383762"/>
            <a:ext cx="2325751" cy="10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E13A0749-BC0B-47A0-879A-E6E1D6E8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420" y="3671640"/>
            <a:ext cx="2325749" cy="10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76899F6B-F9A2-4B5F-809F-0266D952504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098" t="46117" r="93046" b="45852"/>
          <a:stretch/>
        </p:blipFill>
        <p:spPr>
          <a:xfrm>
            <a:off x="267080" y="3153599"/>
            <a:ext cx="195879" cy="550801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4593B19-83E0-49FA-BEF4-DB7BBE2E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Content – MT Recurrent results</a:t>
            </a:r>
          </a:p>
        </p:txBody>
      </p:sp>
    </p:spTree>
    <p:extLst>
      <p:ext uri="{BB962C8B-B14F-4D97-AF65-F5344CB8AC3E}">
        <p14:creationId xmlns:p14="http://schemas.microsoft.com/office/powerpoint/2010/main" val="1495564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approaches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5D1C376-F920-4DBB-A768-D287D022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71" y="1718879"/>
            <a:ext cx="7019229" cy="40009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8AC71B-A892-4445-AA15-6B1BF0A61AAD}"/>
              </a:ext>
            </a:extLst>
          </p:cNvPr>
          <p:cNvSpPr txBox="1"/>
          <p:nvPr/>
        </p:nvSpPr>
        <p:spPr>
          <a:xfrm>
            <a:off x="87289" y="5943725"/>
            <a:ext cx="8754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Credits for images: </a:t>
            </a:r>
            <a:r>
              <a:rPr lang="it-IT" sz="700" dirty="0" err="1"/>
              <a:t>Xie</a:t>
            </a:r>
            <a:r>
              <a:rPr lang="it-IT" sz="700" dirty="0"/>
              <a:t>, L.; Li, Z.; Zhou, Y.; He, Y.; </a:t>
            </a:r>
            <a:r>
              <a:rPr lang="it-IT" sz="700" dirty="0" err="1"/>
              <a:t>Zhu</a:t>
            </a:r>
            <a:r>
              <a:rPr lang="it-IT" sz="700" dirty="0"/>
              <a:t>, J. </a:t>
            </a:r>
            <a:r>
              <a:rPr lang="it-IT" sz="700" dirty="0" err="1"/>
              <a:t>Computational</a:t>
            </a:r>
            <a:r>
              <a:rPr lang="it-IT" sz="700" dirty="0"/>
              <a:t> </a:t>
            </a:r>
            <a:r>
              <a:rPr lang="it-IT" sz="700" dirty="0" err="1"/>
              <a:t>Diagnostic</a:t>
            </a:r>
            <a:r>
              <a:rPr lang="it-IT" sz="700" dirty="0"/>
              <a:t> Techniques for </a:t>
            </a:r>
            <a:r>
              <a:rPr lang="it-IT" sz="700" dirty="0" err="1"/>
              <a:t>Electrocardiogram</a:t>
            </a:r>
            <a:r>
              <a:rPr lang="it-IT" sz="700" dirty="0"/>
              <a:t> Signal Analysis. </a:t>
            </a:r>
            <a:r>
              <a:rPr lang="it-IT" sz="700" i="1" dirty="0" err="1"/>
              <a:t>Sensors</a:t>
            </a:r>
            <a:r>
              <a:rPr lang="it-IT" sz="700" dirty="0"/>
              <a:t> 2020, </a:t>
            </a:r>
            <a:r>
              <a:rPr lang="it-IT" sz="700" i="1" dirty="0"/>
              <a:t>20</a:t>
            </a:r>
            <a:r>
              <a:rPr lang="it-IT" sz="700" dirty="0"/>
              <a:t>, 6318. https://doi.org/10.3390/s20216318</a:t>
            </a:r>
            <a:endParaRPr lang="en-US" sz="700" i="1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2D622D-82EC-411A-B53A-19CF1F4D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3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67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Adopted approach for dimensionality reduction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2" y="1380761"/>
            <a:ext cx="8581042" cy="4525963"/>
          </a:xfrm>
        </p:spPr>
        <p:txBody>
          <a:bodyPr/>
          <a:lstStyle/>
          <a:p>
            <a:r>
              <a:rPr lang="en-US" sz="2000" b="1" dirty="0"/>
              <a:t>Dimensionality reduction with PCA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Reducing dimensionality by combination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More efficient computational cost</a:t>
            </a:r>
          </a:p>
          <a:p>
            <a:endParaRPr lang="en-US" b="1" dirty="0"/>
          </a:p>
          <a:p>
            <a:r>
              <a:rPr lang="en-US" sz="2000" b="1" dirty="0"/>
              <a:t>Feature Selection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Identification of </a:t>
            </a:r>
            <a:r>
              <a:rPr lang="en-US" sz="1700" i="1" dirty="0"/>
              <a:t>relevant </a:t>
            </a:r>
            <a:r>
              <a:rPr lang="en-US" sz="1700" dirty="0"/>
              <a:t>and </a:t>
            </a:r>
            <a:r>
              <a:rPr lang="en-US" sz="1700" i="1" dirty="0"/>
              <a:t>non-redundant</a:t>
            </a:r>
            <a:r>
              <a:rPr lang="en-US" sz="1700" dirty="0"/>
              <a:t> set of features to learn a given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Filter-based approach [4], ranking features according to </a:t>
            </a:r>
            <a:r>
              <a:rPr lang="en-US" sz="1700" i="1" dirty="0"/>
              <a:t>Conditional Mutual Information</a:t>
            </a:r>
            <a:r>
              <a:rPr lang="en-US" sz="1700" dirty="0"/>
              <a:t> scores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04DFC0C-81F8-4EC6-8845-39694904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87" y="4222437"/>
            <a:ext cx="1940316" cy="158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09348D6-A617-4B41-8A3F-6B672676E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916" y="4222436"/>
            <a:ext cx="2775238" cy="1583565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99FD326D-A8F8-4DAA-ABEC-8343142A8D6E}"/>
              </a:ext>
            </a:extLst>
          </p:cNvPr>
          <p:cNvCxnSpPr/>
          <p:nvPr/>
        </p:nvCxnSpPr>
        <p:spPr>
          <a:xfrm>
            <a:off x="3210560" y="4816648"/>
            <a:ext cx="1859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B12547-A9EC-49F5-B84D-CC0C5448B518}"/>
              </a:ext>
            </a:extLst>
          </p:cNvPr>
          <p:cNvSpPr txBox="1"/>
          <p:nvPr/>
        </p:nvSpPr>
        <p:spPr>
          <a:xfrm>
            <a:off x="152399" y="5836417"/>
            <a:ext cx="8796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Credits for images: </a:t>
            </a:r>
            <a:r>
              <a:rPr lang="it-IT" sz="700" i="1" dirty="0" err="1"/>
              <a:t>Migenda</a:t>
            </a:r>
            <a:r>
              <a:rPr lang="it-IT" sz="700" i="1" dirty="0"/>
              <a:t>, Nico, Ralf </a:t>
            </a:r>
            <a:r>
              <a:rPr lang="it-IT" sz="700" i="1" dirty="0" err="1"/>
              <a:t>Möller</a:t>
            </a:r>
            <a:r>
              <a:rPr lang="it-IT" sz="700" i="1" dirty="0"/>
              <a:t>, and Wolfram </a:t>
            </a:r>
            <a:r>
              <a:rPr lang="it-IT" sz="700" i="1" dirty="0" err="1"/>
              <a:t>Schenck</a:t>
            </a:r>
            <a:r>
              <a:rPr lang="it-IT" sz="700" i="1" dirty="0"/>
              <a:t>. "Adaptive </a:t>
            </a:r>
            <a:r>
              <a:rPr lang="it-IT" sz="700" i="1" dirty="0" err="1"/>
              <a:t>dimensionality</a:t>
            </a:r>
            <a:r>
              <a:rPr lang="it-IT" sz="700" i="1" dirty="0"/>
              <a:t> reduction for </a:t>
            </a:r>
            <a:r>
              <a:rPr lang="it-IT" sz="700" i="1" dirty="0" err="1"/>
              <a:t>neural</a:t>
            </a:r>
            <a:r>
              <a:rPr lang="it-IT" sz="700" i="1" dirty="0"/>
              <a:t> network-</a:t>
            </a:r>
            <a:r>
              <a:rPr lang="it-IT" sz="700" i="1" dirty="0" err="1"/>
              <a:t>based</a:t>
            </a:r>
            <a:r>
              <a:rPr lang="it-IT" sz="700" i="1" dirty="0"/>
              <a:t> online </a:t>
            </a:r>
            <a:r>
              <a:rPr lang="it-IT" sz="700" i="1" dirty="0" err="1"/>
              <a:t>principal</a:t>
            </a:r>
            <a:r>
              <a:rPr lang="it-IT" sz="700" i="1" dirty="0"/>
              <a:t> component </a:t>
            </a:r>
            <a:r>
              <a:rPr lang="it-IT" sz="700" i="1" dirty="0" err="1"/>
              <a:t>analysis</a:t>
            </a:r>
            <a:r>
              <a:rPr lang="it-IT" sz="700" i="1" dirty="0"/>
              <a:t>." </a:t>
            </a:r>
            <a:r>
              <a:rPr lang="it-IT" sz="700" i="1" dirty="0" err="1"/>
              <a:t>PloS</a:t>
            </a:r>
            <a:r>
              <a:rPr lang="it-IT" sz="700" i="1" dirty="0"/>
              <a:t> one 16.3 (2021): e0248896. , </a:t>
            </a:r>
          </a:p>
          <a:p>
            <a:r>
              <a:rPr lang="it-IT" sz="700" i="1" dirty="0"/>
              <a:t>                                  </a:t>
            </a:r>
            <a:r>
              <a:rPr lang="en-US" sz="700" i="1" dirty="0"/>
              <a:t>Farsi, Mohammed. "Filter-Based Feature Selection and Machine-Learning Classification of Cancer Data." INTELLIGENT AUTOMATION AND SOFT COMPUTING 28.1 (2021): 83-92.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DF3044D-361A-4B1B-92D3-70FAFA8A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4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017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with Conditional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1673178"/>
                <a:ext cx="5602941" cy="212715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Conditional Mutual Information (MI)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Amount of information between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700" dirty="0"/>
                  <a:t> having observed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700" dirty="0"/>
                  <a:t> [3]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 uncertainty of observing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7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it-IT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7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 is the MI between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7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it-IT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it-IT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it-IT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700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673178"/>
                <a:ext cx="5602941" cy="2127157"/>
              </a:xfrm>
              <a:blipFill>
                <a:blip r:embed="rId2"/>
                <a:stretch>
                  <a:fillRect l="-141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B95A9589-BA4D-441E-8000-678C00B931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3977808"/>
                <a:ext cx="8319248" cy="1885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Forward Selection algorithm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from an empty set of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Select features with highest CMI score, conditioned on previously selected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User-defined parameter </a:t>
                </a:r>
                <a14:m>
                  <m:oMath xmlns:m="http://schemas.openxmlformats.org/officeDocument/2006/math">
                    <m:r>
                      <a:rPr lang="it-IT" sz="17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7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balance informativity loss and number of selected features</a:t>
                </a:r>
              </a:p>
              <a:p>
                <a:endParaRPr lang="en-US" sz="1700" dirty="0"/>
              </a:p>
            </p:txBody>
          </p:sp>
        </mc:Choice>
        <mc:Fallback xmlns="">
          <p:sp>
            <p:nvSpPr>
              <p:cNvPr id="6" name="Segnaposto contenuto 2">
                <a:extLst>
                  <a:ext uri="{FF2B5EF4-FFF2-40B4-BE49-F238E27FC236}">
                    <a16:creationId xmlns:a16="http://schemas.microsoft.com/office/drawing/2014/main" id="{B95A9589-BA4D-441E-8000-678C00B93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977808"/>
                <a:ext cx="8319248" cy="1885109"/>
              </a:xfrm>
              <a:prstGeom prst="rect">
                <a:avLst/>
              </a:prstGeom>
              <a:blipFill>
                <a:blip r:embed="rId3"/>
                <a:stretch>
                  <a:fillRect l="-952" t="-1942" b="-4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88EDD0D4-7A8A-413B-AB9B-5766A145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792" y="1406549"/>
            <a:ext cx="2924772" cy="26604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2DCC84F-D627-4F4D-B86C-03959B2B0C69}"/>
              </a:ext>
            </a:extLst>
          </p:cNvPr>
          <p:cNvSpPr txBox="1"/>
          <p:nvPr/>
        </p:nvSpPr>
        <p:spPr>
          <a:xfrm>
            <a:off x="87289" y="5940362"/>
            <a:ext cx="8754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Credits for images: en.wikipedia.org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3BCA159-934B-427C-9A14-44C1585A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5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23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18920"/>
            <a:ext cx="8323726" cy="4525963"/>
          </a:xfrm>
        </p:spPr>
        <p:txBody>
          <a:bodyPr/>
          <a:lstStyle/>
          <a:p>
            <a:r>
              <a:rPr lang="en-US" b="1" dirty="0"/>
              <a:t>Drought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Detection of drought conditions through variables obtainable in near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Two Supervised Learning approaches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700" dirty="0"/>
              <a:t>Reconstruction of a drought index estimating a continuous value from selected inputs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700" dirty="0"/>
              <a:t>Classification of cultivable soil conditions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3140247-BEC5-450F-B132-67466F39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1" y="3700621"/>
            <a:ext cx="3957638" cy="19788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ABF05A-E5A0-40E2-AED1-B078D66CA326}"/>
              </a:ext>
            </a:extLst>
          </p:cNvPr>
          <p:cNvSpPr txBox="1"/>
          <p:nvPr/>
        </p:nvSpPr>
        <p:spPr>
          <a:xfrm>
            <a:off x="115031" y="5940362"/>
            <a:ext cx="87545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i="1" dirty="0"/>
              <a:t>Credits for images: univ-orleans.fr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CE64874B-CF67-4B9B-954B-1A856264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6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033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Multi-Task </a:t>
            </a:r>
            <a:r>
              <a:rPr lang="en-US" dirty="0"/>
              <a:t>Supervised</a:t>
            </a:r>
            <a:r>
              <a:rPr lang="it-IT" dirty="0"/>
              <a:t> Learning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633A59F-E83B-65DF-B0E3-1D02B0B5E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817" y="2725930"/>
            <a:ext cx="2688913" cy="310100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9A99E4-3A98-5BE4-E320-159B418D0274}"/>
              </a:ext>
            </a:extLst>
          </p:cNvPr>
          <p:cNvSpPr txBox="1"/>
          <p:nvPr/>
        </p:nvSpPr>
        <p:spPr>
          <a:xfrm>
            <a:off x="367748" y="1510352"/>
            <a:ext cx="850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trained to simultaneously learn different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generalization by leveraging knowledge from one task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Parameter-based approach [5]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165C78F-7F3C-4FF8-9EAC-1650BE6A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984" y="2725930"/>
            <a:ext cx="4248529" cy="3011951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623343-88A2-49E9-9E0E-FD46350C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7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82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area</a:t>
            </a:r>
          </a:p>
        </p:txBody>
      </p:sp>
      <p:pic>
        <p:nvPicPr>
          <p:cNvPr id="5" name="Segnaposto contenuto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C4128684-2C7A-E917-D1B4-9C24189FE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222" y="2983516"/>
            <a:ext cx="6077556" cy="271160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E6083D-1913-BDF5-4A7F-B26DB0A10A63}"/>
              </a:ext>
            </a:extLst>
          </p:cNvPr>
          <p:cNvSpPr txBox="1"/>
          <p:nvPr/>
        </p:nvSpPr>
        <p:spPr>
          <a:xfrm>
            <a:off x="288521" y="1520687"/>
            <a:ext cx="828894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Ten main hydrological sub-basins identified in the Po Valley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Different geographical characteristics, all crossed by Po 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Potentially correlated drought drivers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BEB14D-A018-49F6-9CFC-055BF6AD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8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9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variable: NDVI anomaly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6311" y="1454390"/>
            <a:ext cx="8323726" cy="4525963"/>
          </a:xfrm>
        </p:spPr>
        <p:txBody>
          <a:bodyPr/>
          <a:lstStyle/>
          <a:p>
            <a:r>
              <a:rPr lang="en-US" b="1" dirty="0"/>
              <a:t>Normalized Difference Vegetation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Index of vegetation health by assessing the amount of solar radiation absorbed by green leaves</a:t>
            </a:r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The target is the signal deviation from the average value in a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Target extracted for cultivable areas only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Availability 2000-2021</a:t>
            </a:r>
          </a:p>
        </p:txBody>
      </p:sp>
      <p:pic>
        <p:nvPicPr>
          <p:cNvPr id="5" name="Immagine 4" descr="Immagine che contiene esterni, rettile, montagna&#10;&#10;Descrizione generata automaticamente">
            <a:extLst>
              <a:ext uri="{FF2B5EF4-FFF2-40B4-BE49-F238E27FC236}">
                <a16:creationId xmlns:a16="http://schemas.microsoft.com/office/drawing/2014/main" id="{83940CD9-BD6A-4D8C-15BF-FD66940F8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75" y="4005421"/>
            <a:ext cx="3614525" cy="19190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A0ED7F1-A742-46BC-AC90-0312A338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19" y="3469365"/>
            <a:ext cx="2596919" cy="2455108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1B77CA1-1373-48BE-9F54-3B21E41F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4947A-1B05-2B43-AD85-E646CE852B9E}" type="slidenum">
              <a:rPr lang="it-IT" smtClean="0"/>
              <a:pPr/>
              <a:t>9</a:t>
            </a:fld>
            <a:r>
              <a:rPr lang="it-IT"/>
              <a:t> / 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70984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4846</TotalTime>
  <Words>980</Words>
  <Application>Microsoft Office PowerPoint</Application>
  <PresentationFormat>Presentazione su schermo (4:3)</PresentationFormat>
  <Paragraphs>140</Paragraphs>
  <Slides>24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POLI</vt:lpstr>
      <vt:lpstr>Titolo presentazione sottotitolo</vt:lpstr>
      <vt:lpstr>Motivations and Goals</vt:lpstr>
      <vt:lpstr>Feature Selection approaches</vt:lpstr>
      <vt:lpstr>Adopted approach for dimensionality reduction</vt:lpstr>
      <vt:lpstr>Feature Selection with Conditional Mutual Information</vt:lpstr>
      <vt:lpstr>Supervised Learning</vt:lpstr>
      <vt:lpstr>Multi-Task Supervised Learning</vt:lpstr>
      <vt:lpstr>Case study area</vt:lpstr>
      <vt:lpstr>Target variable: NDVI anomaly</vt:lpstr>
      <vt:lpstr>Input variables</vt:lpstr>
      <vt:lpstr>Dimensionality reduction with PCA</vt:lpstr>
      <vt:lpstr>Dimensionality reduction with PCA</vt:lpstr>
      <vt:lpstr>Final dataset</vt:lpstr>
      <vt:lpstr>Results – Single-Task Feature Selection</vt:lpstr>
      <vt:lpstr>Results – Multi-Task Feature Selection</vt:lpstr>
      <vt:lpstr>Results – Single-Task models</vt:lpstr>
      <vt:lpstr>Results – Classification labels </vt:lpstr>
      <vt:lpstr>Results – Single-Task models</vt:lpstr>
      <vt:lpstr>Results – Multi-Task models</vt:lpstr>
      <vt:lpstr>Conclusions and Improvements</vt:lpstr>
      <vt:lpstr>Bibliography</vt:lpstr>
      <vt:lpstr>Additional Content – AR prediction</vt:lpstr>
      <vt:lpstr>Additional Content – MT Feed-Forward results</vt:lpstr>
      <vt:lpstr>Additional Content – MT Recurrent results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Colleoni;l.nardi@reply.it;lorenzo1.nardi@mail.polimi.it</dc:creator>
  <cp:lastModifiedBy>Lorenzo Nardi</cp:lastModifiedBy>
  <cp:revision>89</cp:revision>
  <dcterms:created xsi:type="dcterms:W3CDTF">2015-05-26T12:27:57Z</dcterms:created>
  <dcterms:modified xsi:type="dcterms:W3CDTF">2022-07-22T12:34:50Z</dcterms:modified>
</cp:coreProperties>
</file>